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48"/>
  </p:notesMasterIdLst>
  <p:handoutMasterIdLst>
    <p:handoutMasterId r:id="rId49"/>
  </p:handoutMasterIdLst>
  <p:sldIdLst>
    <p:sldId id="394" r:id="rId3"/>
    <p:sldId id="506" r:id="rId4"/>
    <p:sldId id="539" r:id="rId5"/>
    <p:sldId id="540" r:id="rId6"/>
    <p:sldId id="541" r:id="rId7"/>
    <p:sldId id="542" r:id="rId8"/>
    <p:sldId id="543" r:id="rId9"/>
    <p:sldId id="544" r:id="rId10"/>
    <p:sldId id="545" r:id="rId11"/>
    <p:sldId id="546" r:id="rId12"/>
    <p:sldId id="547" r:id="rId13"/>
    <p:sldId id="548" r:id="rId14"/>
    <p:sldId id="549" r:id="rId15"/>
    <p:sldId id="550" r:id="rId16"/>
    <p:sldId id="551" r:id="rId17"/>
    <p:sldId id="552" r:id="rId18"/>
    <p:sldId id="553" r:id="rId19"/>
    <p:sldId id="554" r:id="rId20"/>
    <p:sldId id="555" r:id="rId21"/>
    <p:sldId id="556" r:id="rId22"/>
    <p:sldId id="557" r:id="rId23"/>
    <p:sldId id="558" r:id="rId24"/>
    <p:sldId id="559" r:id="rId25"/>
    <p:sldId id="560" r:id="rId26"/>
    <p:sldId id="561" r:id="rId27"/>
    <p:sldId id="562" r:id="rId28"/>
    <p:sldId id="563" r:id="rId29"/>
    <p:sldId id="564" r:id="rId30"/>
    <p:sldId id="565" r:id="rId31"/>
    <p:sldId id="566" r:id="rId32"/>
    <p:sldId id="567" r:id="rId33"/>
    <p:sldId id="568" r:id="rId34"/>
    <p:sldId id="569" r:id="rId35"/>
    <p:sldId id="570" r:id="rId36"/>
    <p:sldId id="571" r:id="rId37"/>
    <p:sldId id="572" r:id="rId38"/>
    <p:sldId id="573" r:id="rId39"/>
    <p:sldId id="574" r:id="rId40"/>
    <p:sldId id="575" r:id="rId41"/>
    <p:sldId id="576" r:id="rId42"/>
    <p:sldId id="577" r:id="rId43"/>
    <p:sldId id="578" r:id="rId44"/>
    <p:sldId id="579" r:id="rId45"/>
    <p:sldId id="580" r:id="rId46"/>
    <p:sldId id="581" r:id="rId4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63802"/>
    <a:srgbClr val="FB816D"/>
    <a:srgbClr val="663606"/>
    <a:srgbClr val="FB81B6"/>
    <a:srgbClr val="F9F0AB"/>
    <a:srgbClr val="F9E6AB"/>
    <a:srgbClr val="F9FAAB"/>
    <a:srgbClr val="767691"/>
    <a:srgbClr val="7676AA"/>
    <a:srgbClr val="603A1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15" autoAdjust="0"/>
    <p:restoredTop sz="86446" autoAdjust="0"/>
  </p:normalViewPr>
  <p:slideViewPr>
    <p:cSldViewPr>
      <p:cViewPr varScale="1">
        <p:scale>
          <a:sx n="88" d="100"/>
          <a:sy n="88" d="100"/>
        </p:scale>
        <p:origin x="450" y="9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110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7/27/2015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gif>
</file>

<file path=ppt/media/image19.jpeg>
</file>

<file path=ppt/media/image2.jpeg>
</file>

<file path=ppt/media/image20.png>
</file>

<file path=ppt/media/image21.jpe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7/27/2015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Some programmers use the terms "testing" and "debugging" interchangeably, but careful programmers distinguish between the two activities.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Testing is a means of detecting errors. </a:t>
            </a:r>
            <a:b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Debugging is a means of diagnosing and correcting the root causes of errors that have already been detected.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553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826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02060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658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414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822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480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0D911-83BB-42CC-8AFC-D48971E1F1AD}" type="datetime1">
              <a:rPr lang="en-US" smtClean="0"/>
              <a:t>7/27/2015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1579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F45A8-6B72-4351-9373-B56B42FEC9F1}" type="datetime1">
              <a:rPr lang="en-US" smtClean="0"/>
              <a:t>7/27/2015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bg/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movingseniorsbc.com/" TargetMode="External"/><Relationship Id="rId4" Type="http://schemas.openxmlformats.org/officeDocument/2006/relationships/hyperlink" Target="source%20flickr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btech.com/" TargetMode="External"/><Relationship Id="rId13" Type="http://schemas.openxmlformats.org/officeDocument/2006/relationships/image" Target="../media/image44.png"/><Relationship Id="rId18" Type="http://schemas.openxmlformats.org/officeDocument/2006/relationships/hyperlink" Target="http://www.luxoft.com/bulgaria/" TargetMode="External"/><Relationship Id="rId3" Type="http://schemas.openxmlformats.org/officeDocument/2006/relationships/hyperlink" Target="http://softuni.org/courses/high-quality-code" TargetMode="External"/><Relationship Id="rId21" Type="http://schemas.openxmlformats.org/officeDocument/2006/relationships/image" Target="../media/image48.png"/><Relationship Id="rId7" Type="http://schemas.openxmlformats.org/officeDocument/2006/relationships/image" Target="../media/image41.png"/><Relationship Id="rId12" Type="http://schemas.openxmlformats.org/officeDocument/2006/relationships/hyperlink" Target="http://smartit.bg/" TargetMode="External"/><Relationship Id="rId17" Type="http://schemas.openxmlformats.org/officeDocument/2006/relationships/image" Target="../media/image46.png"/><Relationship Id="rId2" Type="http://schemas.openxmlformats.org/officeDocument/2006/relationships/notesSlide" Target="../notesSlides/notesSlide6.xml"/><Relationship Id="rId16" Type="http://schemas.openxmlformats.org/officeDocument/2006/relationships/hyperlink" Target="http://www.superhosting.bg/" TargetMode="External"/><Relationship Id="rId20" Type="http://schemas.openxmlformats.org/officeDocument/2006/relationships/hyperlink" Target="http://www.indeavr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43.png"/><Relationship Id="rId5" Type="http://schemas.openxmlformats.org/officeDocument/2006/relationships/image" Target="../media/image40.jpeg"/><Relationship Id="rId15" Type="http://schemas.openxmlformats.org/officeDocument/2006/relationships/image" Target="../media/image45.png"/><Relationship Id="rId10" Type="http://schemas.openxmlformats.org/officeDocument/2006/relationships/hyperlink" Target="http://komfo.com/" TargetMode="External"/><Relationship Id="rId19" Type="http://schemas.openxmlformats.org/officeDocument/2006/relationships/image" Target="../media/image47.png"/><Relationship Id="rId4" Type="http://schemas.openxmlformats.org/officeDocument/2006/relationships/hyperlink" Target="http://www.vivacom.bg/" TargetMode="External"/><Relationship Id="rId9" Type="http://schemas.openxmlformats.org/officeDocument/2006/relationships/image" Target="../media/image42.png"/><Relationship Id="rId14" Type="http://schemas.openxmlformats.org/officeDocument/2006/relationships/hyperlink" Target="http://www.softwaregroup-bg.com/" TargetMode="Externa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s://telerikacademy.com/Courses/Courses/Details/81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49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53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51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5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3" y="609600"/>
            <a:ext cx="7772400" cy="18288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dirty="0" smtClean="0"/>
              <a:t>Debugging</a:t>
            </a:r>
            <a:endParaRPr lang="en-US" sz="48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2057400"/>
            <a:ext cx="7848599" cy="1184623"/>
          </a:xfrm>
        </p:spPr>
        <p:txBody>
          <a:bodyPr>
            <a:noAutofit/>
          </a:bodyPr>
          <a:lstStyle/>
          <a:p>
            <a:r>
              <a:rPr lang="en-US" sz="3600" dirty="0" smtClean="0"/>
              <a:t>Building Rock-Solid Software</a:t>
            </a:r>
            <a:endParaRPr lang="en-US" sz="3600" dirty="0"/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9" name="Picture 2" descr="http://www.hanselman.com/blog/content/binary/WindowsLiveWriter/MultithreadedDebugginginVisualStudio2008_E599/Listing23-04_app%20(Debugging)%20-%20Microsoft%20Visual%20Studio%20(Administrator)%20(5)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412" y="3242023"/>
            <a:ext cx="4276003" cy="31003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212" y="889602"/>
            <a:ext cx="1625397" cy="1625397"/>
          </a:xfrm>
          <a:prstGeom prst="rect">
            <a:avLst/>
          </a:prstGeom>
        </p:spPr>
      </p:pic>
      <p:sp>
        <p:nvSpPr>
          <p:cNvPr id="28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1" y="5469787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0" y="5088787"/>
            <a:ext cx="3204293" cy="382788"/>
          </a:xfrm>
        </p:spPr>
        <p:txBody>
          <a:bodyPr/>
          <a:lstStyle/>
          <a:p>
            <a:r>
              <a:rPr lang="en-US" sz="2000" dirty="0">
                <a:hlinkClick r:id="rId8"/>
              </a:rPr>
              <a:t>http://</a:t>
            </a:r>
            <a:r>
              <a:rPr lang="en-US" sz="2000" dirty="0" smtClean="0">
                <a:hlinkClick r:id="rId8"/>
              </a:rPr>
              <a:t>softuni.bg</a:t>
            </a:r>
            <a:endParaRPr lang="en-US" sz="2000" dirty="0"/>
          </a:p>
        </p:txBody>
      </p:sp>
      <p:sp>
        <p:nvSpPr>
          <p:cNvPr id="30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758536" y="4631587"/>
            <a:ext cx="3189491" cy="444343"/>
          </a:xfrm>
        </p:spPr>
        <p:txBody>
          <a:bodyPr/>
          <a:lstStyle/>
          <a:p>
            <a:r>
              <a:rPr lang="en-GB" dirty="0" smtClean="0"/>
              <a:t>Technical Trainers</a:t>
            </a:r>
            <a:endParaRPr lang="en-GB" dirty="0"/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758536" y="4130640"/>
            <a:ext cx="3189489" cy="525135"/>
          </a:xfrm>
        </p:spPr>
        <p:txBody>
          <a:bodyPr/>
          <a:lstStyle/>
          <a:p>
            <a:r>
              <a:rPr lang="en-GB" noProof="1" smtClean="0"/>
              <a:t>SoftUni</a:t>
            </a:r>
            <a:r>
              <a:rPr lang="en-GB" dirty="0" smtClean="0"/>
              <a:t> Team</a:t>
            </a:r>
            <a:endParaRPr lang="en-GB" dirty="0"/>
          </a:p>
        </p:txBody>
      </p:sp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437886" y="3830714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4787386" y="3668143"/>
            <a:ext cx="1869422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High-Quality</a:t>
            </a:r>
            <a:b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Code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Studio IDE gives us a lot </a:t>
            </a:r>
            <a:r>
              <a:rPr lang="en-US" dirty="0" smtClean="0"/>
              <a:t>of </a:t>
            </a:r>
            <a:r>
              <a:rPr lang="en-US" dirty="0"/>
              <a:t>tools to debug </a:t>
            </a:r>
            <a:r>
              <a:rPr lang="en-US" dirty="0" smtClean="0"/>
              <a:t>your application</a:t>
            </a:r>
          </a:p>
          <a:p>
            <a:pPr lvl="1"/>
            <a:r>
              <a:rPr lang="en-US" dirty="0" smtClean="0"/>
              <a:t>Adding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breakpoints</a:t>
            </a:r>
          </a:p>
          <a:p>
            <a:pPr lvl="1"/>
            <a:r>
              <a:rPr lang="en-US" dirty="0"/>
              <a:t>V</a:t>
            </a:r>
            <a:r>
              <a:rPr lang="en-US" dirty="0" smtClean="0"/>
              <a:t>isualize </a:t>
            </a:r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program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flow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ontrol </a:t>
            </a:r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flow of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execution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ata tips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atch variables</a:t>
            </a:r>
          </a:p>
          <a:p>
            <a:pPr lvl="1"/>
            <a:r>
              <a:rPr lang="en-US" dirty="0"/>
              <a:t>Debugging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multithreaded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rograms</a:t>
            </a:r>
          </a:p>
          <a:p>
            <a:pPr lvl="1"/>
            <a:r>
              <a:rPr lang="en-US" dirty="0" smtClean="0"/>
              <a:t>and </a:t>
            </a:r>
            <a:r>
              <a:rPr lang="en-US" dirty="0"/>
              <a:t>many </a:t>
            </a:r>
            <a:r>
              <a:rPr lang="en-US" dirty="0" smtClean="0"/>
              <a:t>more…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Debugger</a:t>
            </a:r>
          </a:p>
        </p:txBody>
      </p:sp>
    </p:spTree>
    <p:extLst>
      <p:ext uri="{BB962C8B-B14F-4D97-AF65-F5344CB8AC3E}">
        <p14:creationId xmlns:p14="http://schemas.microsoft.com/office/powerpoint/2010/main" val="303730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Starting a process under the Visual Studio </a:t>
            </a:r>
            <a:r>
              <a:rPr lang="en-US" dirty="0" smtClean="0"/>
              <a:t>debugger</a:t>
            </a:r>
          </a:p>
          <a:p>
            <a:r>
              <a:rPr lang="en-US" dirty="0"/>
              <a:t>Attaching to an already running </a:t>
            </a:r>
            <a:r>
              <a:rPr lang="en-US" dirty="0" smtClean="0"/>
              <a:t>process</a:t>
            </a:r>
          </a:p>
          <a:p>
            <a:pPr lvl="1"/>
            <a:r>
              <a:rPr lang="en-US" dirty="0" smtClean="0"/>
              <a:t>Without a solution loaded you can still debug</a:t>
            </a:r>
          </a:p>
          <a:p>
            <a:pPr lvl="1"/>
            <a:r>
              <a:rPr lang="en-US" dirty="0" smtClean="0"/>
              <a:t>Useful when solution isn't readily available</a:t>
            </a:r>
          </a:p>
          <a:p>
            <a:pPr lvl="1"/>
            <a:r>
              <a:rPr lang="en-US" dirty="0" smtClean="0"/>
              <a:t>Debug menu -&gt;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Attach to Process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Debug a Process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212" y="3936298"/>
            <a:ext cx="3810000" cy="2570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26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Debug menu, Start Debugging </a:t>
            </a:r>
            <a:r>
              <a:rPr lang="en-US" dirty="0" smtClean="0"/>
              <a:t>item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F5</a:t>
            </a:r>
            <a:r>
              <a:rPr lang="en-US" dirty="0"/>
              <a:t> is a </a:t>
            </a:r>
            <a:r>
              <a:rPr lang="en-US" dirty="0" smtClean="0"/>
              <a:t>shortcut</a:t>
            </a:r>
          </a:p>
          <a:p>
            <a:r>
              <a:rPr lang="en-US" dirty="0"/>
              <a:t>Easier access to the source code and symbols since </a:t>
            </a:r>
            <a:r>
              <a:rPr lang="en-US" dirty="0" smtClean="0"/>
              <a:t>its </a:t>
            </a:r>
            <a:r>
              <a:rPr lang="en-US" dirty="0"/>
              <a:t>loaded in the </a:t>
            </a:r>
            <a:r>
              <a:rPr lang="en-US" dirty="0" smtClean="0"/>
              <a:t>solution</a:t>
            </a:r>
          </a:p>
          <a:p>
            <a:r>
              <a:rPr lang="en-US" dirty="0"/>
              <a:t>Certain differences exist in comparison to debugging an already running </a:t>
            </a:r>
            <a:r>
              <a:rPr lang="en-US" dirty="0" smtClean="0"/>
              <a:t>process</a:t>
            </a:r>
          </a:p>
          <a:p>
            <a:pPr lvl="1"/>
            <a:r>
              <a:rPr lang="en-US" dirty="0"/>
              <a:t>Hosting </a:t>
            </a:r>
            <a:r>
              <a:rPr lang="en-US" dirty="0" smtClean="0"/>
              <a:t>for 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ASP.NET application</a:t>
            </a:r>
          </a:p>
          <a:p>
            <a:pPr lvl="2"/>
            <a:r>
              <a:rPr lang="en-US" dirty="0" smtClean="0"/>
              <a:t>Visual Studio uses a replacement of the real IIS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a Solution</a:t>
            </a:r>
          </a:p>
        </p:txBody>
      </p:sp>
    </p:spTree>
    <p:extLst>
      <p:ext uri="{BB962C8B-B14F-4D97-AF65-F5344CB8AC3E}">
        <p14:creationId xmlns:p14="http://schemas.microsoft.com/office/powerpoint/2010/main" val="2040633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Debug Windows are the means to introspect on the state of a </a:t>
            </a:r>
            <a:r>
              <a:rPr lang="en-US" dirty="0" smtClean="0"/>
              <a:t>process</a:t>
            </a:r>
          </a:p>
          <a:p>
            <a:r>
              <a:rPr lang="en-US" dirty="0"/>
              <a:t>Opens a new window with the selected information in </a:t>
            </a:r>
            <a:r>
              <a:rPr lang="en-US" dirty="0" smtClean="0"/>
              <a:t>it</a:t>
            </a:r>
          </a:p>
          <a:p>
            <a:r>
              <a:rPr lang="en-US" dirty="0"/>
              <a:t>Window </a:t>
            </a:r>
            <a:r>
              <a:rPr lang="en-US" dirty="0" smtClean="0"/>
              <a:t>categories</a:t>
            </a:r>
          </a:p>
          <a:p>
            <a:pPr lvl="1"/>
            <a:r>
              <a:rPr lang="en-US" dirty="0"/>
              <a:t>Data </a:t>
            </a:r>
            <a:r>
              <a:rPr lang="en-US" dirty="0" smtClean="0"/>
              <a:t>inspection</a:t>
            </a:r>
          </a:p>
          <a:p>
            <a:pPr lvl="1"/>
            <a:r>
              <a:rPr lang="en-US" dirty="0" smtClean="0"/>
              <a:t>Threading</a:t>
            </a:r>
          </a:p>
          <a:p>
            <a:r>
              <a:rPr lang="en-US" dirty="0"/>
              <a:t>Accessible from </a:t>
            </a:r>
            <a:r>
              <a:rPr lang="en-US" dirty="0" smtClean="0"/>
              <a:t>menu</a:t>
            </a:r>
          </a:p>
          <a:p>
            <a:pPr lvl="1"/>
            <a:r>
              <a:rPr lang="en-US" dirty="0"/>
              <a:t>Debug -&gt; Windows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 Windows</a:t>
            </a:r>
          </a:p>
        </p:txBody>
      </p:sp>
      <p:pic>
        <p:nvPicPr>
          <p:cNvPr id="3074" name="Picture 2" descr="https://www.hex-rays.com/products/ida/pix/remotedebugger2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3013" y="3200401"/>
            <a:ext cx="3730625" cy="27979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68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Convenient shortcut to common debugging </a:t>
            </a:r>
            <a:r>
              <a:rPr lang="en-US" dirty="0" smtClean="0"/>
              <a:t>tasks</a:t>
            </a:r>
          </a:p>
          <a:p>
            <a:pPr lvl="1"/>
            <a:r>
              <a:rPr lang="en-US" dirty="0"/>
              <a:t>Step into</a:t>
            </a:r>
          </a:p>
          <a:p>
            <a:pPr lvl="1"/>
            <a:r>
              <a:rPr lang="en-US" dirty="0" smtClean="0"/>
              <a:t>Step </a:t>
            </a:r>
            <a:r>
              <a:rPr lang="en-US" dirty="0"/>
              <a:t>over</a:t>
            </a:r>
          </a:p>
          <a:p>
            <a:pPr lvl="1"/>
            <a:r>
              <a:rPr lang="en-US" dirty="0" smtClean="0"/>
              <a:t>Continue</a:t>
            </a:r>
            <a:endParaRPr lang="en-US" dirty="0"/>
          </a:p>
          <a:p>
            <a:pPr lvl="1"/>
            <a:r>
              <a:rPr lang="en-US" dirty="0" smtClean="0"/>
              <a:t>Break</a:t>
            </a:r>
            <a:endParaRPr lang="en-US" dirty="0"/>
          </a:p>
          <a:p>
            <a:pPr lvl="1"/>
            <a:r>
              <a:rPr lang="en-US" dirty="0" smtClean="0"/>
              <a:t>Breakpoints</a:t>
            </a:r>
          </a:p>
          <a:p>
            <a:r>
              <a:rPr lang="en-US" dirty="0"/>
              <a:t>Customizable to fit your </a:t>
            </a:r>
            <a:r>
              <a:rPr lang="en-US" dirty="0" smtClean="0"/>
              <a:t>needs</a:t>
            </a:r>
          </a:p>
          <a:p>
            <a:pPr lvl="1"/>
            <a:r>
              <a:rPr lang="en-US" dirty="0"/>
              <a:t>Add </a:t>
            </a:r>
            <a:r>
              <a:rPr lang="en-US" dirty="0" smtClean="0"/>
              <a:t>/ Remove </a:t>
            </a:r>
            <a:r>
              <a:rPr lang="en-US" dirty="0"/>
              <a:t>buttons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Toolbar</a:t>
            </a:r>
          </a:p>
        </p:txBody>
      </p:sp>
      <p:pic>
        <p:nvPicPr>
          <p:cNvPr id="4098" name="Picture 2" descr="http://www.austintowntwp.com/images/Radio%20Master%20Contro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2009599"/>
            <a:ext cx="5334000" cy="29972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876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By default, an </a:t>
            </a:r>
            <a:r>
              <a:rPr lang="en-US" dirty="0" smtClean="0"/>
              <a:t>app </a:t>
            </a:r>
            <a:r>
              <a:rPr lang="en-US" dirty="0"/>
              <a:t>will run </a:t>
            </a:r>
            <a:r>
              <a:rPr lang="en-US" dirty="0" smtClean="0"/>
              <a:t>uninterrupted (and stop on exception or breakpoint)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Debugging is all about looking at the state of the </a:t>
            </a:r>
            <a:r>
              <a:rPr lang="en-US" dirty="0" smtClean="0"/>
              <a:t>process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Controlling execution </a:t>
            </a:r>
            <a:r>
              <a:rPr lang="en-US" dirty="0" smtClean="0"/>
              <a:t>allows: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Pausing</a:t>
            </a:r>
            <a:r>
              <a:rPr lang="en-US" dirty="0"/>
              <a:t> </a:t>
            </a:r>
            <a:r>
              <a:rPr lang="en-US" dirty="0" smtClean="0"/>
              <a:t>execution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Resuming</a:t>
            </a:r>
            <a:r>
              <a:rPr lang="en-US" dirty="0"/>
              <a:t> </a:t>
            </a:r>
            <a:r>
              <a:rPr lang="en-US" dirty="0" smtClean="0"/>
              <a:t>execution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Stepping through </a:t>
            </a:r>
            <a:r>
              <a:rPr lang="en-US" dirty="0"/>
              <a:t>the application in smaller </a:t>
            </a:r>
            <a:r>
              <a:rPr lang="en-US" dirty="0" smtClean="0"/>
              <a:t>chunks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In the case of </a:t>
            </a:r>
            <a:r>
              <a:rPr lang="en-US" noProof="1" smtClean="0"/>
              <a:t>IntelliTrace</a:t>
            </a:r>
            <a:r>
              <a:rPr lang="bg-BG" dirty="0" smtClean="0"/>
              <a:t> (</a:t>
            </a:r>
            <a:r>
              <a:rPr lang="en-US" dirty="0" smtClean="0"/>
              <a:t>recording steps), </a:t>
            </a:r>
            <a:r>
              <a:rPr lang="en-US" dirty="0"/>
              <a:t>allows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backward</a:t>
            </a:r>
            <a:r>
              <a:rPr lang="en-US" noProof="1"/>
              <a:t/>
            </a:r>
            <a:br>
              <a:rPr lang="en-US" noProof="1"/>
            </a:br>
            <a:r>
              <a:rPr lang="en-US" dirty="0" smtClean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forward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stepping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Execution</a:t>
            </a:r>
          </a:p>
        </p:txBody>
      </p:sp>
    </p:spTree>
    <p:extLst>
      <p:ext uri="{BB962C8B-B14F-4D97-AF65-F5344CB8AC3E}">
        <p14:creationId xmlns:p14="http://schemas.microsoft.com/office/powerpoint/2010/main" val="213765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IntelliTrace</a:t>
            </a:r>
            <a:r>
              <a:rPr lang="en-US" noProof="1" smtClean="0"/>
              <a:t> operates in the background, records what you are doing during debugging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 smtClean="0"/>
              <a:t>You can easily get a past state of your application from IntelliTrace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 smtClean="0"/>
              <a:t>You can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navigate through your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code </a:t>
            </a:r>
          </a:p>
          <a:p>
            <a:pPr marL="301752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dirty="0" smtClean="0"/>
              <a:t>and see what's happened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To navigate, just </a:t>
            </a:r>
            <a:r>
              <a:rPr lang="en-US" dirty="0" smtClean="0"/>
              <a:t>click any </a:t>
            </a:r>
            <a:r>
              <a:rPr lang="en-US" dirty="0"/>
              <a:t>of the </a:t>
            </a:r>
            <a:r>
              <a:rPr lang="en-US" dirty="0" smtClean="0"/>
              <a:t>events</a:t>
            </a:r>
            <a:endParaRPr lang="bg-BG" dirty="0" smtClean="0"/>
          </a:p>
          <a:p>
            <a:pPr marL="612648" lvl="1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dirty="0" smtClean="0"/>
              <a:t>that</a:t>
            </a:r>
            <a:r>
              <a:rPr lang="bg-BG" dirty="0" smtClean="0"/>
              <a:t> </a:t>
            </a:r>
            <a:r>
              <a:rPr lang="en-US" dirty="0" smtClean="0"/>
              <a:t>you </a:t>
            </a:r>
            <a:r>
              <a:rPr lang="en-US" dirty="0"/>
              <a:t>want to explore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IntelliTrace</a:t>
            </a:r>
            <a:endParaRPr lang="en-US" noProof="1"/>
          </a:p>
        </p:txBody>
      </p:sp>
      <p:pic>
        <p:nvPicPr>
          <p:cNvPr id="6146" name="Picture 2" descr="http://www.codeproject.com/KB/cs/MasteringInDebugging/debug5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412" y="3276600"/>
            <a:ext cx="3700477" cy="2895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7814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Visual Studio offers quite a few knobs and tweaks in the debugging </a:t>
            </a:r>
            <a:r>
              <a:rPr lang="en-US" dirty="0" smtClean="0"/>
              <a:t>experience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Options and settings is available via </a:t>
            </a:r>
            <a:r>
              <a:rPr lang="en-US" dirty="0" smtClean="0"/>
              <a:t>Debug -&gt;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Options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Settings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Examples of Options and </a:t>
            </a:r>
            <a:r>
              <a:rPr lang="en-US" dirty="0" smtClean="0"/>
              <a:t>Settings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Enable </a:t>
            </a:r>
            <a:r>
              <a:rPr lang="en-US" dirty="0"/>
              <a:t>just my </a:t>
            </a:r>
            <a:r>
              <a:rPr lang="en-US" dirty="0" smtClean="0"/>
              <a:t>code (ignore other code)</a:t>
            </a:r>
            <a:endParaRPr lang="en-US" dirty="0"/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Enable </a:t>
            </a:r>
            <a:r>
              <a:rPr lang="en-US" dirty="0"/>
              <a:t>.NET framework source stepping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Source </a:t>
            </a:r>
            <a:r>
              <a:rPr lang="en-US" dirty="0"/>
              <a:t>server support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Symbols </a:t>
            </a:r>
            <a:r>
              <a:rPr lang="en-US" dirty="0" smtClean="0"/>
              <a:t>(line numbers, variable names)</a:t>
            </a:r>
            <a:endParaRPr lang="en-US" dirty="0"/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Much </a:t>
            </a:r>
            <a:r>
              <a:rPr lang="en-US" dirty="0"/>
              <a:t>more…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and Settings</a:t>
            </a:r>
          </a:p>
        </p:txBody>
      </p:sp>
    </p:spTree>
    <p:extLst>
      <p:ext uri="{BB962C8B-B14F-4D97-AF65-F5344CB8AC3E}">
        <p14:creationId xmlns:p14="http://schemas.microsoft.com/office/powerpoint/2010/main" val="274804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32012" y="4818200"/>
            <a:ext cx="7924800" cy="820600"/>
          </a:xfrm>
        </p:spPr>
        <p:txBody>
          <a:bodyPr/>
          <a:lstStyle/>
          <a:p>
            <a:r>
              <a:rPr lang="en-US" dirty="0" smtClean="0"/>
              <a:t>Breakpoints</a:t>
            </a:r>
            <a:endParaRPr lang="en-US" dirty="0"/>
          </a:p>
        </p:txBody>
      </p:sp>
      <p:pic>
        <p:nvPicPr>
          <p:cNvPr id="7170" name="Picture 2" descr="http://breakpoint.untergrund.net/2009/gfx/newhead_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752600"/>
            <a:ext cx="6854825" cy="20144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332425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Ability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stop execution </a:t>
            </a:r>
            <a:r>
              <a:rPr lang="en-US" dirty="0"/>
              <a:t>based on certain criteria is key when </a:t>
            </a:r>
            <a:r>
              <a:rPr lang="en-US" dirty="0" smtClean="0"/>
              <a:t>debugging</a:t>
            </a:r>
          </a:p>
          <a:p>
            <a:pPr lvl="1"/>
            <a:r>
              <a:rPr lang="en-US" dirty="0"/>
              <a:t>When a function is hit</a:t>
            </a:r>
          </a:p>
          <a:p>
            <a:pPr lvl="1"/>
            <a:r>
              <a:rPr lang="en-US" dirty="0" smtClean="0"/>
              <a:t>When </a:t>
            </a:r>
            <a:r>
              <a:rPr lang="en-US" dirty="0"/>
              <a:t>data changes</a:t>
            </a:r>
          </a:p>
          <a:p>
            <a:pPr lvl="1"/>
            <a:r>
              <a:rPr lang="en-US" dirty="0" smtClean="0"/>
              <a:t>When </a:t>
            </a:r>
            <a:r>
              <a:rPr lang="en-US" dirty="0"/>
              <a:t>a specific thread hits a function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uch more…</a:t>
            </a:r>
          </a:p>
          <a:p>
            <a:r>
              <a:rPr lang="en-US" dirty="0"/>
              <a:t>Visual </a:t>
            </a:r>
            <a:r>
              <a:rPr lang="en-US" dirty="0" smtClean="0"/>
              <a:t>Studio's </a:t>
            </a:r>
            <a:r>
              <a:rPr lang="en-US" dirty="0"/>
              <a:t>debugger has a huge feature </a:t>
            </a:r>
            <a:r>
              <a:rPr lang="en-US" dirty="0" smtClean="0"/>
              <a:t>set</a:t>
            </a:r>
            <a:br>
              <a:rPr lang="en-US" dirty="0" smtClean="0"/>
            </a:br>
            <a:r>
              <a:rPr lang="en-US" dirty="0" smtClean="0"/>
              <a:t>when </a:t>
            </a:r>
            <a:r>
              <a:rPr lang="en-US" dirty="0"/>
              <a:t>it comes to breakpoints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Breakpoints</a:t>
            </a:r>
          </a:p>
        </p:txBody>
      </p:sp>
    </p:spTree>
    <p:extLst>
      <p:ext uri="{BB962C8B-B14F-4D97-AF65-F5344CB8AC3E}">
        <p14:creationId xmlns:p14="http://schemas.microsoft.com/office/powerpoint/2010/main" val="3822658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21" y="1151120"/>
            <a:ext cx="11579384" cy="5554479"/>
          </a:xfrm>
        </p:spPr>
        <p:txBody>
          <a:bodyPr>
            <a:normAutofit/>
          </a:bodyPr>
          <a:lstStyle/>
          <a:p>
            <a:r>
              <a:rPr lang="en-US" dirty="0"/>
              <a:t>Introduction to Debugging</a:t>
            </a:r>
          </a:p>
          <a:p>
            <a:r>
              <a:rPr lang="en-US" dirty="0"/>
              <a:t>Visual Studio Debugger</a:t>
            </a:r>
          </a:p>
          <a:p>
            <a:r>
              <a:rPr lang="en-US" dirty="0"/>
              <a:t>Breakpoints</a:t>
            </a:r>
          </a:p>
          <a:p>
            <a:r>
              <a:rPr lang="en-US" dirty="0"/>
              <a:t>Data Inspection</a:t>
            </a:r>
          </a:p>
          <a:p>
            <a:r>
              <a:rPr lang="en-US" dirty="0"/>
              <a:t>Finding a Defect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812" y="1828800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Stops execution at a specific instruction (line of code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Can </a:t>
            </a:r>
            <a:r>
              <a:rPr lang="en-US" dirty="0"/>
              <a:t>be set using Debug-&gt;Toggle </a:t>
            </a:r>
            <a:r>
              <a:rPr lang="en-US" dirty="0" smtClean="0"/>
              <a:t>breakpoint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F9</a:t>
            </a:r>
            <a:r>
              <a:rPr lang="en-US" dirty="0"/>
              <a:t> </a:t>
            </a:r>
            <a:r>
              <a:rPr lang="en-US" dirty="0" smtClean="0"/>
              <a:t>shortcut</a:t>
            </a:r>
          </a:p>
          <a:p>
            <a:pPr lvl="2"/>
            <a:r>
              <a:rPr lang="en-US" dirty="0"/>
              <a:t>Clicking on the left most side of the source code </a:t>
            </a:r>
            <a:r>
              <a:rPr lang="en-US" dirty="0" smtClean="0"/>
              <a:t>window</a:t>
            </a:r>
          </a:p>
          <a:p>
            <a:r>
              <a:rPr lang="en-US" dirty="0" smtClean="0"/>
              <a:t>By default, the breakpoint will hit every time execution reaches the line of the code</a:t>
            </a:r>
          </a:p>
          <a:p>
            <a:r>
              <a:rPr lang="en-US" dirty="0"/>
              <a:t>Additional capabilities: </a:t>
            </a:r>
            <a:r>
              <a:rPr lang="en-US" dirty="0" smtClean="0"/>
              <a:t>condition, hit count</a:t>
            </a:r>
            <a:r>
              <a:rPr lang="en-US" dirty="0"/>
              <a:t>, </a:t>
            </a:r>
            <a:r>
              <a:rPr lang="en-US" dirty="0" smtClean="0"/>
              <a:t>value changed, when hit, filters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Breakpoints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5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in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breakpoint window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Adding</a:t>
            </a:r>
            <a:r>
              <a:rPr lang="en-US" dirty="0" smtClean="0"/>
              <a:t> </a:t>
            </a:r>
            <a:r>
              <a:rPr lang="en-US" dirty="0"/>
              <a:t>breakpoints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Removing</a:t>
            </a:r>
            <a:r>
              <a:rPr lang="en-US" dirty="0" smtClean="0"/>
              <a:t> </a:t>
            </a:r>
            <a:r>
              <a:rPr lang="en-US" dirty="0"/>
              <a:t>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disabling</a:t>
            </a:r>
            <a:r>
              <a:rPr lang="en-US" dirty="0"/>
              <a:t> breakpoints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Labeling</a:t>
            </a:r>
            <a:r>
              <a:rPr lang="en-US" dirty="0" smtClean="0"/>
              <a:t> </a:t>
            </a:r>
            <a:r>
              <a:rPr lang="en-US" dirty="0"/>
              <a:t>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grouping</a:t>
            </a:r>
            <a:r>
              <a:rPr lang="en-US" dirty="0"/>
              <a:t> breakpoints</a:t>
            </a:r>
          </a:p>
          <a:p>
            <a:r>
              <a:rPr lang="en-US" dirty="0" smtClean="0"/>
              <a:t>Export/import </a:t>
            </a:r>
            <a:r>
              <a:rPr lang="en-US" dirty="0"/>
              <a:t>breakpoints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Breakpoints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412" y="4800600"/>
            <a:ext cx="8139853" cy="14478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807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Allows you to excerpt even more control of when a breakpoint </a:t>
            </a:r>
            <a:r>
              <a:rPr lang="en-US" dirty="0" smtClean="0"/>
              <a:t>hits</a:t>
            </a:r>
          </a:p>
          <a:p>
            <a:r>
              <a:rPr lang="en-US" dirty="0"/>
              <a:t>Examples of customization</a:t>
            </a:r>
          </a:p>
          <a:p>
            <a:pPr lvl="1"/>
            <a:r>
              <a:rPr lang="en-US" dirty="0" smtClean="0"/>
              <a:t>Machine </a:t>
            </a:r>
            <a:r>
              <a:rPr lang="en-US" dirty="0"/>
              <a:t>name</a:t>
            </a:r>
          </a:p>
          <a:p>
            <a:pPr lvl="1"/>
            <a:r>
              <a:rPr lang="en-US" dirty="0" smtClean="0"/>
              <a:t>Process </a:t>
            </a:r>
            <a:r>
              <a:rPr lang="en-US" dirty="0"/>
              <a:t>ID</a:t>
            </a:r>
          </a:p>
          <a:p>
            <a:pPr lvl="1"/>
            <a:r>
              <a:rPr lang="en-US" dirty="0" smtClean="0"/>
              <a:t>Process </a:t>
            </a:r>
            <a:r>
              <a:rPr lang="en-US" dirty="0"/>
              <a:t>name</a:t>
            </a:r>
          </a:p>
          <a:p>
            <a:pPr lvl="1"/>
            <a:r>
              <a:rPr lang="en-US" dirty="0" smtClean="0"/>
              <a:t>Thread </a:t>
            </a:r>
            <a:r>
              <a:rPr lang="en-US" dirty="0"/>
              <a:t>ID</a:t>
            </a:r>
          </a:p>
          <a:p>
            <a:pPr lvl="1"/>
            <a:r>
              <a:rPr lang="en-US" dirty="0" smtClean="0"/>
              <a:t>Thread name</a:t>
            </a:r>
          </a:p>
          <a:p>
            <a:r>
              <a:rPr lang="en-US" dirty="0"/>
              <a:t>Multiple can be combined using </a:t>
            </a:r>
            <a:r>
              <a:rPr lang="en-US" dirty="0" smtClean="0"/>
              <a:t>&amp;, ||, !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Breakpoint Filters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812" y="2667000"/>
            <a:ext cx="3657600" cy="296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49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370012" y="5504000"/>
            <a:ext cx="8938472" cy="820600"/>
          </a:xfrm>
        </p:spPr>
        <p:txBody>
          <a:bodyPr/>
          <a:lstStyle/>
          <a:p>
            <a:r>
              <a:rPr lang="en-US" dirty="0" smtClean="0"/>
              <a:t>Data Inspection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12" y="1143000"/>
            <a:ext cx="5486400" cy="37909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38508">
            <a:off x="6696566" y="2266820"/>
            <a:ext cx="2935838" cy="3058163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240247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Debugging is all about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inspection</a:t>
            </a:r>
          </a:p>
          <a:p>
            <a:pPr lvl="1"/>
            <a:r>
              <a:rPr lang="en-US" dirty="0"/>
              <a:t>What are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local variables</a:t>
            </a:r>
            <a:r>
              <a:rPr lang="en-US" dirty="0"/>
              <a:t>?</a:t>
            </a:r>
          </a:p>
          <a:p>
            <a:pPr lvl="1"/>
            <a:r>
              <a:rPr lang="en-US" dirty="0" smtClean="0"/>
              <a:t>What </a:t>
            </a:r>
            <a:r>
              <a:rPr lang="en-US" dirty="0"/>
              <a:t>is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memory</a:t>
            </a:r>
            <a:r>
              <a:rPr lang="en-US" dirty="0"/>
              <a:t>?</a:t>
            </a:r>
          </a:p>
          <a:p>
            <a:pPr lvl="1"/>
            <a:r>
              <a:rPr lang="en-US" dirty="0" smtClean="0"/>
              <a:t>What </a:t>
            </a:r>
            <a:r>
              <a:rPr lang="en-US" dirty="0"/>
              <a:t>is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code flow</a:t>
            </a:r>
            <a:r>
              <a:rPr lang="en-US" dirty="0"/>
              <a:t>?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general - What is the state of the process right now and how did it get there</a:t>
            </a:r>
            <a:r>
              <a:rPr lang="en-US" dirty="0" smtClean="0"/>
              <a:t>?</a:t>
            </a:r>
          </a:p>
          <a:p>
            <a:r>
              <a:rPr lang="en-US" dirty="0"/>
              <a:t>As such, the ease of data inspection is key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quick resolution of problems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Inspection</a:t>
            </a:r>
          </a:p>
        </p:txBody>
      </p:sp>
    </p:spTree>
    <p:extLst>
      <p:ext uri="{BB962C8B-B14F-4D97-AF65-F5344CB8AC3E}">
        <p14:creationId xmlns:p14="http://schemas.microsoft.com/office/powerpoint/2010/main" val="3076572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Studio offers great data inspection </a:t>
            </a:r>
            <a:r>
              <a:rPr lang="en-US" dirty="0" smtClean="0"/>
              <a:t>features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Watch</a:t>
            </a:r>
            <a:r>
              <a:rPr lang="en-US" dirty="0"/>
              <a:t> windows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Autos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Locals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Memory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Registers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Data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Tips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Immediate</a:t>
            </a:r>
            <a:r>
              <a:rPr lang="en-US" dirty="0" smtClean="0"/>
              <a:t> </a:t>
            </a:r>
            <a:r>
              <a:rPr lang="en-US" dirty="0"/>
              <a:t>window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Data </a:t>
            </a:r>
            <a:r>
              <a:rPr lang="en-US" dirty="0"/>
              <a:t>Inspection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812" y="1981201"/>
            <a:ext cx="3581400" cy="2924549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55908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300"/>
              </a:spcAft>
            </a:pPr>
            <a:r>
              <a:rPr lang="en-US" dirty="0"/>
              <a:t>Allows you to inspect various states of your </a:t>
            </a:r>
            <a:r>
              <a:rPr lang="en-US" dirty="0" smtClean="0"/>
              <a:t>application</a:t>
            </a:r>
          </a:p>
          <a:p>
            <a:pPr>
              <a:spcAft>
                <a:spcPts val="300"/>
              </a:spcAft>
            </a:pPr>
            <a:r>
              <a:rPr lang="en-US" dirty="0"/>
              <a:t>Several different kinds of </a:t>
            </a:r>
            <a:r>
              <a:rPr lang="en-US" dirty="0" smtClean="0"/>
              <a:t>"predefined" </a:t>
            </a:r>
            <a:r>
              <a:rPr lang="en-US" dirty="0"/>
              <a:t>watch </a:t>
            </a:r>
            <a:r>
              <a:rPr lang="en-US" dirty="0" smtClean="0"/>
              <a:t>windows</a:t>
            </a:r>
          </a:p>
          <a:p>
            <a:pPr lvl="1">
              <a:spcAft>
                <a:spcPts val="300"/>
              </a:spcAft>
            </a:pPr>
            <a:r>
              <a:rPr lang="en-US" dirty="0" smtClean="0"/>
              <a:t>Autos</a:t>
            </a:r>
            <a:endParaRPr lang="en-US" dirty="0"/>
          </a:p>
          <a:p>
            <a:pPr lvl="1">
              <a:spcAft>
                <a:spcPts val="300"/>
              </a:spcAft>
            </a:pPr>
            <a:r>
              <a:rPr lang="en-US" dirty="0" smtClean="0"/>
              <a:t>Locals</a:t>
            </a:r>
          </a:p>
          <a:p>
            <a:pPr>
              <a:spcAft>
                <a:spcPts val="300"/>
              </a:spcAft>
            </a:pPr>
            <a:r>
              <a:rPr lang="en-US" dirty="0" smtClean="0"/>
              <a:t>"Custom" </a:t>
            </a:r>
            <a:r>
              <a:rPr lang="en-US" dirty="0"/>
              <a:t>watch windows also </a:t>
            </a:r>
            <a:r>
              <a:rPr lang="en-US" dirty="0" smtClean="0"/>
              <a:t>possible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Contains only variables that you choose to add</a:t>
            </a:r>
          </a:p>
          <a:p>
            <a:pPr lvl="1">
              <a:spcAft>
                <a:spcPts val="300"/>
              </a:spcAft>
            </a:pPr>
            <a:r>
              <a:rPr lang="en-US" dirty="0" smtClean="0"/>
              <a:t>Right </a:t>
            </a:r>
            <a:r>
              <a:rPr lang="en-US" dirty="0"/>
              <a:t>click on the variable and select </a:t>
            </a:r>
            <a:r>
              <a:rPr lang="en-US" dirty="0" smtClean="0"/>
              <a:t>"Add </a:t>
            </a:r>
            <a:r>
              <a:rPr lang="en-US" dirty="0"/>
              <a:t>to </a:t>
            </a:r>
            <a:r>
              <a:rPr lang="en-US" dirty="0" smtClean="0"/>
              <a:t>Watch"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Watch Window</a:t>
            </a:r>
          </a:p>
        </p:txBody>
      </p:sp>
    </p:spTree>
    <p:extLst>
      <p:ext uri="{BB962C8B-B14F-4D97-AF65-F5344CB8AC3E}">
        <p14:creationId xmlns:p14="http://schemas.microsoft.com/office/powerpoint/2010/main" val="414370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Locals</a:t>
            </a:r>
            <a:r>
              <a:rPr lang="en-US" dirty="0"/>
              <a:t> watch window contains the local variables for the specific stack </a:t>
            </a:r>
            <a:r>
              <a:rPr lang="en-US" dirty="0" smtClean="0"/>
              <a:t>frame</a:t>
            </a:r>
          </a:p>
          <a:p>
            <a:pPr lvl="1"/>
            <a:r>
              <a:rPr lang="en-US" dirty="0" smtClean="0"/>
              <a:t>Debug -&gt; Windows -&gt; Locals</a:t>
            </a:r>
          </a:p>
          <a:p>
            <a:pPr lvl="1"/>
            <a:r>
              <a:rPr lang="en-US" dirty="0" smtClean="0"/>
              <a:t>Displays: name </a:t>
            </a:r>
            <a:r>
              <a:rPr lang="en-US" dirty="0"/>
              <a:t>of the </a:t>
            </a:r>
            <a:r>
              <a:rPr lang="en-US" dirty="0" smtClean="0"/>
              <a:t>variable, value and type</a:t>
            </a:r>
          </a:p>
          <a:p>
            <a:pPr lvl="1"/>
            <a:r>
              <a:rPr lang="en-US" dirty="0"/>
              <a:t>Allows drill down into objects by clicking on the + sign in the tree control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Autos</a:t>
            </a:r>
            <a:r>
              <a:rPr lang="en-US" dirty="0" smtClean="0"/>
              <a:t> </a:t>
            </a:r>
            <a:r>
              <a:rPr lang="en-US" dirty="0"/>
              <a:t>lets the debugger decide which variables to show in the </a:t>
            </a:r>
            <a:r>
              <a:rPr lang="en-US" dirty="0" smtClean="0"/>
              <a:t>window</a:t>
            </a:r>
          </a:p>
          <a:p>
            <a:pPr lvl="1"/>
            <a:r>
              <a:rPr lang="en-US" dirty="0"/>
              <a:t>Loosely based on the current and previous statement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Autos and </a:t>
            </a:r>
            <a:r>
              <a:rPr lang="en-US" dirty="0" smtClean="0"/>
              <a:t>Locals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66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Memory</a:t>
            </a:r>
            <a:r>
              <a:rPr lang="en-US" dirty="0"/>
              <a:t> window can be used to inspect process wide </a:t>
            </a:r>
            <a:r>
              <a:rPr lang="en-US" dirty="0" smtClean="0"/>
              <a:t>memory</a:t>
            </a:r>
          </a:p>
          <a:p>
            <a:pPr lvl="1"/>
            <a:r>
              <a:rPr lang="en-US" dirty="0"/>
              <a:t>Address field can be a raw pointer </a:t>
            </a:r>
            <a:r>
              <a:rPr lang="en-US" dirty="0" smtClean="0"/>
              <a:t>or an expression</a:t>
            </a:r>
          </a:p>
          <a:p>
            <a:pPr lvl="1"/>
            <a:r>
              <a:rPr lang="en-US" dirty="0" smtClean="0"/>
              <a:t>Drag </a:t>
            </a:r>
            <a:r>
              <a:rPr lang="en-US" dirty="0"/>
              <a:t>and drop a variable from the source </a:t>
            </a:r>
            <a:r>
              <a:rPr lang="en-US" dirty="0" smtClean="0"/>
              <a:t>window</a:t>
            </a:r>
          </a:p>
          <a:p>
            <a:pPr lvl="1"/>
            <a:r>
              <a:rPr lang="en-US" dirty="0"/>
              <a:t>Number of columns displayed can be configured</a:t>
            </a:r>
          </a:p>
          <a:p>
            <a:pPr lvl="1"/>
            <a:r>
              <a:rPr lang="en-US" dirty="0" smtClean="0"/>
              <a:t>Data </a:t>
            </a:r>
            <a:r>
              <a:rPr lang="en-US" dirty="0"/>
              <a:t>format can be </a:t>
            </a:r>
            <a:r>
              <a:rPr lang="en-US" dirty="0" smtClean="0"/>
              <a:t>configured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Registers</a:t>
            </a:r>
            <a:r>
              <a:rPr lang="en-US" dirty="0"/>
              <a:t> window can be used to inspect processor registers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and Registers</a:t>
            </a:r>
          </a:p>
        </p:txBody>
      </p:sp>
    </p:spTree>
    <p:extLst>
      <p:ext uri="{BB962C8B-B14F-4D97-AF65-F5344CB8AC3E}">
        <p14:creationId xmlns:p14="http://schemas.microsoft.com/office/powerpoint/2010/main" val="4241567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Provides information about </a:t>
            </a:r>
            <a:r>
              <a:rPr lang="en-US" dirty="0" smtClean="0"/>
              <a:t>variables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Variables must be within scope of current </a:t>
            </a:r>
            <a:r>
              <a:rPr lang="en-US" dirty="0" smtClean="0"/>
              <a:t>execution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Place mouse pointer over any variable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Variables </a:t>
            </a:r>
            <a:r>
              <a:rPr lang="en-US" dirty="0"/>
              <a:t>can be expanded by using the + sign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Pinning </a:t>
            </a:r>
            <a:r>
              <a:rPr lang="en-US" dirty="0"/>
              <a:t>the data tip causes it to always stay open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Comments </a:t>
            </a:r>
            <a:r>
              <a:rPr lang="en-US" dirty="0"/>
              <a:t>can be added to data tips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Data </a:t>
            </a:r>
            <a:r>
              <a:rPr lang="en-US" dirty="0"/>
              <a:t>tips support drag and drop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Importing </a:t>
            </a:r>
            <a:r>
              <a:rPr lang="en-US" dirty="0"/>
              <a:t>and exporting data </a:t>
            </a:r>
            <a:r>
              <a:rPr lang="en-US" dirty="0" smtClean="0"/>
              <a:t>tips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Tips</a:t>
            </a:r>
          </a:p>
        </p:txBody>
      </p:sp>
    </p:spTree>
    <p:extLst>
      <p:ext uri="{BB962C8B-B14F-4D97-AF65-F5344CB8AC3E}">
        <p14:creationId xmlns:p14="http://schemas.microsoft.com/office/powerpoint/2010/main" val="140911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32012" y="5199200"/>
            <a:ext cx="7924800" cy="820600"/>
          </a:xfrm>
        </p:spPr>
        <p:txBody>
          <a:bodyPr/>
          <a:lstStyle/>
          <a:p>
            <a:r>
              <a:rPr lang="en-US" dirty="0" smtClean="0"/>
              <a:t>Introduction to Debugging</a:t>
            </a:r>
            <a:endParaRPr lang="en-US" dirty="0"/>
          </a:p>
        </p:txBody>
      </p:sp>
      <p:pic>
        <p:nvPicPr>
          <p:cNvPr id="1026" name="Picture 2" descr="http://us.123rf.com/400wm/400/400/madmaxer/madmaxer0909/madmaxer090900253/5610621-3d-illustration-of-laptop-and-magnify-glass-debugging-code-concep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212" y="1600200"/>
            <a:ext cx="4724400" cy="35433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072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Useful when debugging due to the expansive expressions that can be </a:t>
            </a:r>
            <a:r>
              <a:rPr lang="en-US" dirty="0" smtClean="0"/>
              <a:t>executed</a:t>
            </a:r>
          </a:p>
          <a:p>
            <a:pPr lvl="1"/>
            <a:r>
              <a:rPr lang="en-US" dirty="0"/>
              <a:t>To output the value of a variable &lt;name of variable&gt;</a:t>
            </a:r>
          </a:p>
          <a:p>
            <a:pPr lvl="1"/>
            <a:r>
              <a:rPr lang="en-US" dirty="0" smtClean="0"/>
              <a:t>To </a:t>
            </a:r>
            <a:r>
              <a:rPr lang="en-US" dirty="0"/>
              <a:t>set values, use &lt;name of variable&gt;=&lt;value&gt;</a:t>
            </a:r>
          </a:p>
          <a:p>
            <a:pPr lvl="1"/>
            <a:r>
              <a:rPr lang="en-US" dirty="0" smtClean="0"/>
              <a:t>To </a:t>
            </a:r>
            <a:r>
              <a:rPr lang="en-US" dirty="0"/>
              <a:t>call a method, use &lt;name of </a:t>
            </a:r>
            <a:r>
              <a:rPr lang="en-US" dirty="0" smtClean="0"/>
              <a:t>variable&gt;.</a:t>
            </a:r>
            <a:br>
              <a:rPr lang="en-US" dirty="0" smtClean="0"/>
            </a:br>
            <a:r>
              <a:rPr lang="en-US" dirty="0" smtClean="0"/>
              <a:t>&lt;</a:t>
            </a:r>
            <a:r>
              <a:rPr lang="en-US" dirty="0"/>
              <a:t>method&gt;(arguments)</a:t>
            </a:r>
          </a:p>
          <a:p>
            <a:pPr lvl="1"/>
            <a:r>
              <a:rPr lang="en-US" dirty="0" smtClean="0"/>
              <a:t>Similar </a:t>
            </a:r>
            <a:r>
              <a:rPr lang="en-US" dirty="0"/>
              <a:t>to regular code</a:t>
            </a:r>
          </a:p>
          <a:p>
            <a:pPr lvl="1"/>
            <a:r>
              <a:rPr lang="en-US" smtClean="0"/>
              <a:t>Supports IntelliSense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Immediate </a:t>
            </a:r>
            <a:r>
              <a:rPr lang="en-US" dirty="0" smtClean="0"/>
              <a:t>Window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813" y="4495800"/>
            <a:ext cx="3339101" cy="198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426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32012" y="1084400"/>
            <a:ext cx="7924800" cy="820600"/>
          </a:xfrm>
        </p:spPr>
        <p:txBody>
          <a:bodyPr/>
          <a:lstStyle/>
          <a:p>
            <a:r>
              <a:rPr lang="en-US" dirty="0" smtClean="0"/>
              <a:t>Threads and Stacks</a:t>
            </a:r>
            <a:endParaRPr lang="en-US" dirty="0"/>
          </a:p>
        </p:txBody>
      </p:sp>
      <p:pic>
        <p:nvPicPr>
          <p:cNvPr id="2050" name="Picture 2" descr="http://www.fourteenthstreetstudio.com/web_cross_thread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592" y="2209801"/>
            <a:ext cx="5785640" cy="38703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81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Fundamental </a:t>
            </a:r>
            <a:r>
              <a:rPr lang="en-US" dirty="0" smtClean="0"/>
              <a:t>units </a:t>
            </a:r>
            <a:r>
              <a:rPr lang="en-US" dirty="0"/>
              <a:t>of code execution</a:t>
            </a:r>
          </a:p>
          <a:p>
            <a:r>
              <a:rPr lang="en-US" dirty="0" smtClean="0"/>
              <a:t>Commonly</a:t>
            </a:r>
            <a:r>
              <a:rPr lang="en-US" smtClean="0"/>
              <a:t>, programs use </a:t>
            </a:r>
            <a:r>
              <a:rPr lang="en-US" dirty="0" smtClean="0"/>
              <a:t>more </a:t>
            </a:r>
            <a:r>
              <a:rPr lang="en-US" dirty="0"/>
              <a:t>than one thread</a:t>
            </a:r>
          </a:p>
          <a:p>
            <a:pPr lvl="1"/>
            <a:r>
              <a:rPr lang="en-US" dirty="0" smtClean="0"/>
              <a:t>In .NET</a:t>
            </a:r>
            <a:r>
              <a:rPr lang="en-US" dirty="0"/>
              <a:t>, </a:t>
            </a:r>
            <a:r>
              <a:rPr lang="en-US" dirty="0" smtClean="0"/>
              <a:t>there is always </a:t>
            </a:r>
            <a:r>
              <a:rPr lang="en-US" dirty="0"/>
              <a:t>more than one thread</a:t>
            </a:r>
          </a:p>
          <a:p>
            <a:r>
              <a:rPr lang="en-US" dirty="0"/>
              <a:t>Each thread has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memory area</a:t>
            </a:r>
            <a:r>
              <a:rPr lang="en-US" dirty="0"/>
              <a:t> associated with it known as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stack</a:t>
            </a:r>
            <a:endParaRPr lang="en-US" dirty="0" smtClean="0"/>
          </a:p>
          <a:p>
            <a:pPr lvl="1"/>
            <a:r>
              <a:rPr lang="en-US" dirty="0" smtClean="0"/>
              <a:t>Stores local variables</a:t>
            </a:r>
          </a:p>
          <a:p>
            <a:pPr lvl="1"/>
            <a:r>
              <a:rPr lang="en-US" dirty="0" smtClean="0"/>
              <a:t>Stores </a:t>
            </a:r>
            <a:r>
              <a:rPr lang="en-US" dirty="0"/>
              <a:t>frame specific information</a:t>
            </a:r>
          </a:p>
          <a:p>
            <a:r>
              <a:rPr lang="en-US" dirty="0"/>
              <a:t>Memory area employs last in first out semantics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Threads</a:t>
            </a:r>
          </a:p>
        </p:txBody>
      </p:sp>
    </p:spTree>
    <p:extLst>
      <p:ext uri="{BB962C8B-B14F-4D97-AF65-F5344CB8AC3E}">
        <p14:creationId xmlns:p14="http://schemas.microsoft.com/office/powerpoint/2010/main" val="184571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Contains an overview of thread activity in the process</a:t>
            </a:r>
          </a:p>
          <a:p>
            <a:r>
              <a:rPr lang="en-US" dirty="0" smtClean="0"/>
              <a:t>Includes </a:t>
            </a:r>
            <a:r>
              <a:rPr lang="en-US" dirty="0"/>
              <a:t>basic information in a per thread basis</a:t>
            </a:r>
          </a:p>
          <a:p>
            <a:pPr lvl="1"/>
            <a:r>
              <a:rPr lang="en-US" dirty="0" smtClean="0"/>
              <a:t>Thread ID's</a:t>
            </a:r>
            <a:endParaRPr lang="en-US" dirty="0"/>
          </a:p>
          <a:p>
            <a:pPr lvl="1"/>
            <a:r>
              <a:rPr lang="en-US" dirty="0" smtClean="0"/>
              <a:t>Category</a:t>
            </a:r>
            <a:endParaRPr lang="en-US" dirty="0"/>
          </a:p>
          <a:p>
            <a:pPr lvl="1"/>
            <a:r>
              <a:rPr lang="en-US" dirty="0" smtClean="0"/>
              <a:t>Name</a:t>
            </a:r>
            <a:endParaRPr lang="en-US" dirty="0"/>
          </a:p>
          <a:p>
            <a:pPr lvl="1"/>
            <a:r>
              <a:rPr lang="en-US" dirty="0" smtClean="0"/>
              <a:t>Location</a:t>
            </a:r>
            <a:endParaRPr lang="en-US" dirty="0"/>
          </a:p>
          <a:p>
            <a:pPr lvl="1"/>
            <a:r>
              <a:rPr lang="en-US" dirty="0" smtClean="0"/>
              <a:t>Priority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Threads </a:t>
            </a:r>
            <a:r>
              <a:rPr lang="en-US" dirty="0" smtClean="0"/>
              <a:t>Window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4212" y="3505200"/>
            <a:ext cx="5794002" cy="2057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8803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threads stack </a:t>
            </a:r>
            <a:r>
              <a:rPr lang="en-US" dirty="0"/>
              <a:t>is commonly referred to as </a:t>
            </a:r>
            <a:r>
              <a:rPr lang="en-US" noProof="1" smtClean="0"/>
              <a:t>a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call stack</a:t>
            </a:r>
          </a:p>
          <a:p>
            <a:r>
              <a:rPr lang="en-US" noProof="1" smtClean="0"/>
              <a:t>Visual Studio shows the elements of a call stack</a:t>
            </a:r>
          </a:p>
          <a:p>
            <a:pPr lvl="1"/>
            <a:r>
              <a:rPr lang="en-US" dirty="0" smtClean="0"/>
              <a:t>Local </a:t>
            </a:r>
            <a:r>
              <a:rPr lang="en-US" dirty="0"/>
              <a:t>variables</a:t>
            </a:r>
          </a:p>
          <a:p>
            <a:pPr lvl="1"/>
            <a:r>
              <a:rPr lang="en-US" dirty="0" smtClean="0"/>
              <a:t>Method frames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Call Stacks</a:t>
            </a:r>
            <a:endParaRPr lang="en-US" noProof="1"/>
          </a:p>
        </p:txBody>
      </p:sp>
      <p:pic>
        <p:nvPicPr>
          <p:cNvPr id="1026" name="Picture 2" descr="http://upload.wikimedia.org/wikipedia/commons/thumb/d/d3/Call_stack_layout.svg/342px-Call_stack_layou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7637" y="3048000"/>
            <a:ext cx="3257550" cy="26574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1612" y="4114800"/>
            <a:ext cx="3984625" cy="2286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6102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132012" y="1389200"/>
            <a:ext cx="7924800" cy="820600"/>
          </a:xfrm>
        </p:spPr>
        <p:txBody>
          <a:bodyPr/>
          <a:lstStyle/>
          <a:p>
            <a:r>
              <a:rPr lang="en-US" dirty="0"/>
              <a:t>Finding a Defect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2712" y="2667000"/>
            <a:ext cx="4343400" cy="3257550"/>
          </a:xfrm>
          <a:prstGeom prst="roundRect">
            <a:avLst>
              <a:gd name="adj" fmla="val 16159"/>
            </a:avLst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822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Stabilize the error</a:t>
            </a:r>
          </a:p>
          <a:p>
            <a:pPr marL="0" indent="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Locate the source of the </a:t>
            </a:r>
            <a:r>
              <a:rPr lang="en-US" dirty="0" smtClean="0"/>
              <a:t>error</a:t>
            </a:r>
          </a:p>
          <a:p>
            <a:pPr marL="347663" lvl="1" indent="457200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/>
              <a:t>Gather the data</a:t>
            </a:r>
          </a:p>
          <a:p>
            <a:pPr marL="347663" lvl="1" indent="457200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/>
              <a:t>Analyze the data and form hypothesis</a:t>
            </a:r>
          </a:p>
          <a:p>
            <a:pPr marL="347663" lvl="1" indent="457200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/>
              <a:t>Determine how to prove or disprove the hypothesis</a:t>
            </a:r>
          </a:p>
          <a:p>
            <a:pPr marL="347663" lvl="1" indent="457200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/>
              <a:t>Prove or disprove the hypothesis by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2c)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0" indent="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Fix</a:t>
            </a:r>
            <a:r>
              <a:rPr lang="en-US" dirty="0" smtClean="0"/>
              <a:t> </a:t>
            </a:r>
            <a:r>
              <a:rPr lang="en-US" dirty="0"/>
              <a:t>the defect</a:t>
            </a:r>
          </a:p>
          <a:p>
            <a:pPr marL="0" indent="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</a:t>
            </a:r>
            <a:r>
              <a:rPr lang="en-US" dirty="0"/>
              <a:t> the fix</a:t>
            </a:r>
          </a:p>
          <a:p>
            <a:pPr marL="0" indent="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Look</a:t>
            </a:r>
            <a:r>
              <a:rPr lang="en-US" dirty="0"/>
              <a:t> for similar </a:t>
            </a:r>
            <a:r>
              <a:rPr lang="en-US" dirty="0" smtClean="0"/>
              <a:t>errors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a Defect</a:t>
            </a:r>
            <a:endParaRPr lang="bg-BG" dirty="0"/>
          </a:p>
        </p:txBody>
      </p:sp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812" y="4572000"/>
            <a:ext cx="1600200" cy="1825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191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Use all available data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Refine the test cases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Check unit tests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Use available tools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Reproduce the error in several different ways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Generate more data to generate more hypotheses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Use the results of negative tests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Brainstorm for possible hypotheses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Tips for Finding Defects</a:t>
            </a:r>
            <a:endParaRPr lang="bg-BG" dirty="0"/>
          </a:p>
        </p:txBody>
      </p:sp>
      <p:pic>
        <p:nvPicPr>
          <p:cNvPr id="2048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12" y="1295400"/>
            <a:ext cx="1752600" cy="1890304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979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Narrow the suspicious region of the code</a:t>
            </a:r>
          </a:p>
          <a:p>
            <a:pPr>
              <a:lnSpc>
                <a:spcPct val="100000"/>
              </a:lnSpc>
            </a:pPr>
            <a:r>
              <a:rPr lang="en-US" dirty="0"/>
              <a:t>Be suspicious of classes and routines that have had defects before</a:t>
            </a:r>
          </a:p>
          <a:p>
            <a:pPr>
              <a:lnSpc>
                <a:spcPct val="100000"/>
              </a:lnSpc>
            </a:pPr>
            <a:r>
              <a:rPr lang="en-US" dirty="0"/>
              <a:t>Check code </a:t>
            </a:r>
            <a:r>
              <a:rPr lang="en-US" dirty="0" smtClean="0"/>
              <a:t>that's </a:t>
            </a:r>
            <a:r>
              <a:rPr lang="en-US" dirty="0"/>
              <a:t>changed </a:t>
            </a:r>
            <a:r>
              <a:rPr lang="en-US" dirty="0" smtClean="0"/>
              <a:t>recently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Expand </a:t>
            </a:r>
            <a:r>
              <a:rPr lang="en-US" dirty="0"/>
              <a:t>the suspicious region of the </a:t>
            </a:r>
            <a:r>
              <a:rPr lang="en-US" dirty="0" smtClean="0"/>
              <a:t>code</a:t>
            </a:r>
          </a:p>
          <a:p>
            <a:pPr>
              <a:lnSpc>
                <a:spcPct val="100000"/>
              </a:lnSpc>
            </a:pPr>
            <a:r>
              <a:rPr lang="en-US" dirty="0"/>
              <a:t>Integrate incrementally</a:t>
            </a:r>
          </a:p>
          <a:p>
            <a:pPr>
              <a:lnSpc>
                <a:spcPct val="100000"/>
              </a:lnSpc>
            </a:pPr>
            <a:r>
              <a:rPr lang="en-US" dirty="0"/>
              <a:t>Check for common </a:t>
            </a:r>
            <a:r>
              <a:rPr lang="en-US" dirty="0" smtClean="0"/>
              <a:t>defects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Talk to someone </a:t>
            </a:r>
            <a:r>
              <a:rPr lang="en-US"/>
              <a:t>else </a:t>
            </a:r>
            <a:r>
              <a:rPr lang="en-US" smtClean="0"/>
              <a:t>about </a:t>
            </a:r>
            <a:r>
              <a:rPr lang="en-US" dirty="0"/>
              <a:t>the problem</a:t>
            </a:r>
          </a:p>
          <a:p>
            <a:pPr>
              <a:lnSpc>
                <a:spcPct val="100000"/>
              </a:lnSpc>
            </a:pPr>
            <a:r>
              <a:rPr lang="en-US" dirty="0"/>
              <a:t>Take a break from the problem</a:t>
            </a:r>
          </a:p>
          <a:p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for Finding Defects </a:t>
            </a:r>
            <a:r>
              <a:rPr lang="en-US" dirty="0" smtClean="0"/>
              <a:t>(2)</a:t>
            </a:r>
            <a:endParaRPr lang="bg-BG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9154" y="5181600"/>
            <a:ext cx="841375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875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Understand the problem before you fix it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Understand the program, not just the problem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Confirm the defect diagnosis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Relax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Save the original source code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Fix the problem, not the symptom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Make one change at a time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Add a unit test that expose the defect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Look for similar defects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Fixing a Defect</a:t>
            </a:r>
            <a:endParaRPr lang="bg-BG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213" y="2438401"/>
            <a:ext cx="2451301" cy="261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161213" y="6429830"/>
            <a:ext cx="33657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4" action="ppaction://hlinkfile"/>
              </a:rPr>
              <a:t>Source: </a:t>
            </a:r>
            <a:r>
              <a:rPr lang="en-US" sz="1400" dirty="0">
                <a:hlinkClick r:id="rId5"/>
              </a:rPr>
              <a:t>http://www.movingseniorsbc.com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2655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process of locating and fixing or bypassing bugs (errors) in computer program </a:t>
            </a:r>
            <a:r>
              <a:rPr lang="en-US" dirty="0" smtClean="0"/>
              <a:t>code</a:t>
            </a:r>
          </a:p>
          <a:p>
            <a:r>
              <a:rPr lang="en-US" dirty="0"/>
              <a:t>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debug </a:t>
            </a:r>
            <a:r>
              <a:rPr lang="en-US" dirty="0"/>
              <a:t>a </a:t>
            </a:r>
            <a:r>
              <a:rPr lang="en-US" dirty="0" smtClean="0"/>
              <a:t>program:</a:t>
            </a:r>
          </a:p>
          <a:p>
            <a:pPr lvl="1"/>
            <a:r>
              <a:rPr lang="en-US" dirty="0" smtClean="0"/>
              <a:t>Start </a:t>
            </a:r>
            <a:r>
              <a:rPr lang="en-US" dirty="0"/>
              <a:t>with a </a:t>
            </a:r>
            <a:r>
              <a:rPr lang="en-US" dirty="0" smtClean="0"/>
              <a:t>problem</a:t>
            </a:r>
          </a:p>
          <a:p>
            <a:pPr lvl="1"/>
            <a:r>
              <a:rPr lang="en-US" dirty="0" smtClean="0"/>
              <a:t>Isolate </a:t>
            </a:r>
            <a:r>
              <a:rPr lang="en-US" dirty="0"/>
              <a:t>the source of the </a:t>
            </a:r>
            <a:r>
              <a:rPr lang="en-US" dirty="0" smtClean="0"/>
              <a:t>problem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ix it</a:t>
            </a:r>
          </a:p>
          <a:p>
            <a:r>
              <a:rPr lang="en-US" dirty="0"/>
              <a:t>Debugging tools (called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debuggers</a:t>
            </a:r>
            <a:r>
              <a:rPr lang="en-US" dirty="0"/>
              <a:t>) help identify coding errors at various development stages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Debugging?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5" name="AutoShape 2" descr="mk:@MSITStore:C:\Users\jdimitrov\Desktop\literature\Code%20Complete,%202nd%20Edition%20(2004).chm::/0735619670/images/0735619670/graphics/figu554_1.gif"/>
          <p:cNvSpPr>
            <a:spLocks noGrp="1" noChangeAspect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dirty="0"/>
              <a:t>Your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ego</a:t>
            </a:r>
            <a:r>
              <a:rPr lang="en-US" dirty="0"/>
              <a:t> tells you that your code is good and </a:t>
            </a:r>
            <a:r>
              <a:rPr lang="en-US" dirty="0" smtClean="0"/>
              <a:t>doesn't </a:t>
            </a:r>
            <a:r>
              <a:rPr lang="en-US" dirty="0"/>
              <a:t>have a defect even when </a:t>
            </a:r>
            <a:r>
              <a:rPr lang="en-US" dirty="0" smtClean="0"/>
              <a:t>you've </a:t>
            </a:r>
            <a:r>
              <a:rPr lang="en-US" dirty="0"/>
              <a:t>seen that </a:t>
            </a:r>
            <a:r>
              <a:rPr lang="en-US"/>
              <a:t>it </a:t>
            </a:r>
            <a:r>
              <a:rPr lang="en-US" smtClean="0"/>
              <a:t>has.</a:t>
            </a:r>
            <a:endParaRPr lang="en-US" dirty="0" smtClean="0"/>
          </a:p>
          <a:p>
            <a:r>
              <a:rPr lang="en-US" dirty="0"/>
              <a:t>How </a:t>
            </a:r>
            <a:r>
              <a:rPr lang="en-US" dirty="0" smtClean="0"/>
              <a:t>"Psychological Set" </a:t>
            </a:r>
            <a:r>
              <a:rPr lang="en-US" dirty="0"/>
              <a:t>Contributes to Debugging </a:t>
            </a:r>
            <a:r>
              <a:rPr lang="en-US" dirty="0" smtClean="0"/>
              <a:t>Blindness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Psychological Considerations</a:t>
            </a:r>
            <a:endParaRPr lang="bg-BG" dirty="0"/>
          </a:p>
        </p:txBody>
      </p:sp>
      <p:pic>
        <p:nvPicPr>
          <p:cNvPr id="5122" name="Picture 2" descr="http://3.bp.blogspot.com/-CwgXstJtXE8/Th1Z0pVRIxI/AAAAAAAAAOY/sdqzwfzOY8M/s1600/surrealis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3012" y="3581400"/>
            <a:ext cx="333375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538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5168717"/>
            <a:ext cx="10820400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Debugging Techniques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910366"/>
            <a:ext cx="8938472" cy="719034"/>
          </a:xfrm>
        </p:spPr>
        <p:txBody>
          <a:bodyPr/>
          <a:lstStyle/>
          <a:p>
            <a:r>
              <a:rPr lang="en-US" dirty="0" smtClean="0"/>
              <a:t>Exercises in Class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157" y="68580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56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990600"/>
            <a:ext cx="11804821" cy="5638799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Introduction to Debugging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Visual Studio </a:t>
            </a:r>
            <a:r>
              <a:rPr lang="en-US" sz="3200" dirty="0" smtClean="0"/>
              <a:t>Debugger</a:t>
            </a:r>
            <a:endParaRPr lang="en-US" sz="30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3400" dirty="0" smtClean="0"/>
              <a:t>Breakpoints</a:t>
            </a:r>
            <a:endParaRPr lang="en-US" sz="34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Data </a:t>
            </a:r>
            <a:r>
              <a:rPr lang="en-US" sz="3200" dirty="0" smtClean="0"/>
              <a:t>Inspection</a:t>
            </a:r>
          </a:p>
          <a:p>
            <a:pPr marL="819096" lvl="1" indent="-514350"/>
            <a:r>
              <a:rPr lang="en-US" sz="3000" dirty="0" smtClean="0"/>
              <a:t>Locals, Autos, Watch</a:t>
            </a:r>
            <a:endParaRPr lang="en-US" sz="30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Finding a </a:t>
            </a:r>
            <a:r>
              <a:rPr lang="en-US" sz="3200" dirty="0" smtClean="0"/>
              <a:t>Defect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587" y="1143000"/>
            <a:ext cx="3594991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42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</a:t>
            </a:r>
            <a:r>
              <a:rPr lang="en-US" dirty="0" smtClean="0">
                <a:hlinkClick r:id="rId3"/>
              </a:rPr>
              <a:t>://softuni.org/courses/high-quality-code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1008000"/>
          </a:xfrm>
        </p:spPr>
        <p:txBody>
          <a:bodyPr>
            <a:normAutofit/>
          </a:bodyPr>
          <a:lstStyle/>
          <a:p>
            <a:r>
              <a:rPr lang="en-US" smtClean="0"/>
              <a:t>Debugging</a:t>
            </a:r>
            <a:endParaRPr lang="en-US" dirty="0"/>
          </a:p>
        </p:txBody>
      </p:sp>
      <p:pic>
        <p:nvPicPr>
          <p:cNvPr id="4" name="Picture 3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37160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6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37160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8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052" y="137160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561" y="137160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2"/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064" y="137160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4"/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6"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pic>
        <p:nvPicPr>
          <p:cNvPr id="11" name="Picture 10">
            <a:hlinkClick r:id="rId18"/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2" name="Picture 11">
            <a:hlinkClick r:id="rId20"/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</p:spTree>
    <p:extLst>
      <p:ext uri="{BB962C8B-B14F-4D97-AF65-F5344CB8AC3E}">
        <p14:creationId xmlns:p14="http://schemas.microsoft.com/office/powerpoint/2010/main" val="3408792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</a:t>
            </a:r>
            <a:r>
              <a:rPr lang="en-US" sz="2000" dirty="0" smtClean="0"/>
              <a:t>book by Svetlin Nakov &amp; Co. under </a:t>
            </a:r>
            <a:r>
              <a:rPr lang="en-US" sz="2000" dirty="0" smtClean="0">
                <a:hlinkClick r:id="rId6"/>
              </a:rPr>
              <a:t>CC-BY-SA</a:t>
            </a:r>
            <a:r>
              <a:rPr lang="en-US" sz="2000" dirty="0" smtClean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C# Part I</a:t>
            </a:r>
            <a:r>
              <a:rPr lang="en-US" sz="2000" dirty="0" smtClean="0"/>
              <a:t>" course by </a:t>
            </a:r>
            <a:r>
              <a:rPr lang="en-US" sz="2000" noProof="1" smtClean="0"/>
              <a:t>Telerik Academy</a:t>
            </a:r>
            <a:r>
              <a:rPr lang="en-US" sz="2000" dirty="0" smtClean="0"/>
              <a:t> under </a:t>
            </a:r>
            <a:r>
              <a:rPr lang="en-US" sz="2000" dirty="0" smtClean="0">
                <a:hlinkClick r:id="rId8"/>
              </a:rPr>
              <a:t>CC-BY-NC-SA</a:t>
            </a:r>
            <a:r>
              <a:rPr lang="en-US" sz="2000" dirty="0" smtClean="0"/>
              <a:t> license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5679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60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Testing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 means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initial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detection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errors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Debugging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 means </a:t>
            </a:r>
            <a:r>
              <a:rPr lang="en-US" dirty="0"/>
              <a:t>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diagnosing </a:t>
            </a:r>
            <a:r>
              <a:rPr lang="en-US" dirty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correcting </a:t>
            </a:r>
            <a:r>
              <a:rPr lang="en-US" dirty="0"/>
              <a:t>the root causes of errors that have already been </a:t>
            </a:r>
            <a:r>
              <a:rPr lang="en-US" dirty="0" smtClean="0"/>
              <a:t>detected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vs. Testing</a:t>
            </a:r>
            <a:endParaRPr lang="en-US" dirty="0"/>
          </a:p>
        </p:txBody>
      </p:sp>
      <p:pic>
        <p:nvPicPr>
          <p:cNvPr id="6146" name="Picture 2" descr="C:\PROJECTS\QA-Academy\Oleg_IMAGES\checke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012" y="4066742"/>
            <a:ext cx="2959670" cy="2645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584" y="4513944"/>
            <a:ext cx="1527629" cy="1787651"/>
          </a:xfrm>
          <a:prstGeom prst="roundRect">
            <a:avLst>
              <a:gd name="adj" fmla="val 7693"/>
            </a:avLst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1133800"/>
            <a:ext cx="1392988" cy="139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33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$60 Billion per year in economic losses due to software </a:t>
            </a:r>
            <a:r>
              <a:rPr lang="en-US" dirty="0" smtClean="0"/>
              <a:t>defects</a:t>
            </a:r>
          </a:p>
          <a:p>
            <a:r>
              <a:rPr lang="en-US" dirty="0"/>
              <a:t>Perfect code is an </a:t>
            </a:r>
            <a:r>
              <a:rPr lang="en-US" dirty="0" smtClean="0"/>
              <a:t>illusion</a:t>
            </a:r>
          </a:p>
          <a:p>
            <a:pPr lvl="1"/>
            <a:r>
              <a:rPr lang="en-US" dirty="0" smtClean="0"/>
              <a:t>There are factors that are out of our control</a:t>
            </a:r>
          </a:p>
          <a:p>
            <a:r>
              <a:rPr lang="en-US" dirty="0"/>
              <a:t>Legacy </a:t>
            </a:r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You should be able to debug code that is written years ago</a:t>
            </a:r>
          </a:p>
          <a:p>
            <a:r>
              <a:rPr lang="en-US" dirty="0"/>
              <a:t>Deeper understanding of system as a whole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Debugging</a:t>
            </a:r>
          </a:p>
        </p:txBody>
      </p:sp>
    </p:spTree>
    <p:extLst>
      <p:ext uri="{BB962C8B-B14F-4D97-AF65-F5344CB8AC3E}">
        <p14:creationId xmlns:p14="http://schemas.microsoft.com/office/powerpoint/2010/main" val="328645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Debugging can viewed as one big decision </a:t>
            </a:r>
            <a:r>
              <a:rPr lang="en-US" dirty="0" smtClean="0"/>
              <a:t>tree</a:t>
            </a:r>
          </a:p>
          <a:p>
            <a:pPr lvl="1"/>
            <a:r>
              <a:rPr lang="en-US" dirty="0"/>
              <a:t>Individual nodes represent </a:t>
            </a:r>
            <a:r>
              <a:rPr lang="en-US" dirty="0" smtClean="0"/>
              <a:t>theories</a:t>
            </a:r>
          </a:p>
          <a:p>
            <a:pPr lvl="1"/>
            <a:r>
              <a:rPr lang="en-US" dirty="0"/>
              <a:t>Leaf nodes represent possible root </a:t>
            </a:r>
            <a:r>
              <a:rPr lang="en-US" dirty="0" smtClean="0"/>
              <a:t>causes</a:t>
            </a:r>
          </a:p>
          <a:p>
            <a:pPr lvl="1"/>
            <a:r>
              <a:rPr lang="en-US" dirty="0"/>
              <a:t>Traversal of tree boils down to process state </a:t>
            </a:r>
            <a:r>
              <a:rPr lang="en-US" dirty="0" smtClean="0"/>
              <a:t>inspection</a:t>
            </a:r>
          </a:p>
          <a:p>
            <a:pPr lvl="1"/>
            <a:r>
              <a:rPr lang="en-US" dirty="0"/>
              <a:t>Minimizing time to resolution is </a:t>
            </a:r>
            <a:r>
              <a:rPr lang="en-US" dirty="0" smtClean="0"/>
              <a:t>key</a:t>
            </a:r>
          </a:p>
          <a:p>
            <a:pPr lvl="2"/>
            <a:r>
              <a:rPr lang="en-US" dirty="0"/>
              <a:t>Careful traversal of the decision </a:t>
            </a:r>
            <a:r>
              <a:rPr lang="en-US" dirty="0" smtClean="0"/>
              <a:t>tree</a:t>
            </a:r>
          </a:p>
          <a:p>
            <a:pPr lvl="2"/>
            <a:r>
              <a:rPr lang="en-US" dirty="0"/>
              <a:t>Pattern </a:t>
            </a:r>
            <a:r>
              <a:rPr lang="en-US" dirty="0" smtClean="0"/>
              <a:t>recognition</a:t>
            </a:r>
          </a:p>
          <a:p>
            <a:pPr lvl="2"/>
            <a:r>
              <a:rPr lang="en-US" dirty="0"/>
              <a:t>Visualization and </a:t>
            </a:r>
            <a:r>
              <a:rPr lang="en-US" dirty="0" smtClean="0"/>
              <a:t>ease </a:t>
            </a:r>
            <a:r>
              <a:rPr lang="en-US" dirty="0"/>
              <a:t>of use helps minimize time to resolution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Philosophy</a:t>
            </a:r>
          </a:p>
        </p:txBody>
      </p:sp>
    </p:spTree>
    <p:extLst>
      <p:ext uri="{BB962C8B-B14F-4D97-AF65-F5344CB8AC3E}">
        <p14:creationId xmlns:p14="http://schemas.microsoft.com/office/powerpoint/2010/main" val="426157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</a:t>
            </a:r>
            <a:r>
              <a:rPr lang="en-US" dirty="0" smtClean="0"/>
              <a:t>Debugging</a:t>
            </a:r>
            <a:r>
              <a:rPr lang="bg-BG" dirty="0" smtClean="0"/>
              <a:t> - </a:t>
            </a:r>
            <a:r>
              <a:rPr lang="en-US" dirty="0" smtClean="0"/>
              <a:t>Decision </a:t>
            </a:r>
            <a:r>
              <a:rPr lang="en-US" dirty="0"/>
              <a:t>Tree</a:t>
            </a:r>
          </a:p>
        </p:txBody>
      </p:sp>
      <p:sp>
        <p:nvSpPr>
          <p:cNvPr id="5" name="Oval 4"/>
          <p:cNvSpPr/>
          <p:nvPr/>
        </p:nvSpPr>
        <p:spPr>
          <a:xfrm>
            <a:off x="3351213" y="1219200"/>
            <a:ext cx="4924773" cy="77124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OutOfMemoryException</a:t>
            </a:r>
          </a:p>
        </p:txBody>
      </p:sp>
      <p:sp>
        <p:nvSpPr>
          <p:cNvPr id="6" name="Oval 5"/>
          <p:cNvSpPr/>
          <p:nvPr/>
        </p:nvSpPr>
        <p:spPr>
          <a:xfrm>
            <a:off x="4707962" y="2501689"/>
            <a:ext cx="2209800" cy="9144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Native Heaps?</a:t>
            </a:r>
          </a:p>
        </p:txBody>
      </p:sp>
      <p:sp>
        <p:nvSpPr>
          <p:cNvPr id="7" name="Oval 6"/>
          <p:cNvSpPr/>
          <p:nvPr/>
        </p:nvSpPr>
        <p:spPr>
          <a:xfrm>
            <a:off x="7553296" y="2362200"/>
            <a:ext cx="2209800" cy="9144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Virtual?</a:t>
            </a:r>
          </a:p>
        </p:txBody>
      </p:sp>
      <p:sp>
        <p:nvSpPr>
          <p:cNvPr id="8" name="Oval 7"/>
          <p:cNvSpPr/>
          <p:nvPr/>
        </p:nvSpPr>
        <p:spPr>
          <a:xfrm>
            <a:off x="2036530" y="2376066"/>
            <a:ext cx="2209800" cy="9144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.NET Heaps?</a:t>
            </a:r>
          </a:p>
        </p:txBody>
      </p:sp>
      <p:cxnSp>
        <p:nvCxnSpPr>
          <p:cNvPr id="10" name="Straight Arrow Connector 9"/>
          <p:cNvCxnSpPr>
            <a:stCxn id="5" idx="3"/>
            <a:endCxn id="8" idx="0"/>
          </p:cNvCxnSpPr>
          <p:nvPr/>
        </p:nvCxnSpPr>
        <p:spPr>
          <a:xfrm flipH="1">
            <a:off x="3141430" y="1877498"/>
            <a:ext cx="930998" cy="498568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4"/>
            <a:endCxn id="6" idx="0"/>
          </p:cNvCxnSpPr>
          <p:nvPr/>
        </p:nvCxnSpPr>
        <p:spPr>
          <a:xfrm flipH="1">
            <a:off x="5812863" y="1990445"/>
            <a:ext cx="737" cy="511245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5"/>
            <a:endCxn id="7" idx="0"/>
          </p:cNvCxnSpPr>
          <p:nvPr/>
        </p:nvCxnSpPr>
        <p:spPr>
          <a:xfrm>
            <a:off x="7554770" y="1877498"/>
            <a:ext cx="1103427" cy="484702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4189412" y="3810000"/>
            <a:ext cx="2209800" cy="9144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.NET Types?</a:t>
            </a:r>
          </a:p>
        </p:txBody>
      </p:sp>
      <p:sp>
        <p:nvSpPr>
          <p:cNvPr id="22" name="Oval 21"/>
          <p:cNvSpPr/>
          <p:nvPr/>
        </p:nvSpPr>
        <p:spPr>
          <a:xfrm>
            <a:off x="1827212" y="3810000"/>
            <a:ext cx="2209800" cy="9144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Native?</a:t>
            </a:r>
          </a:p>
        </p:txBody>
      </p:sp>
      <p:cxnSp>
        <p:nvCxnSpPr>
          <p:cNvPr id="24" name="Straight Arrow Connector 23"/>
          <p:cNvCxnSpPr>
            <a:stCxn id="8" idx="4"/>
            <a:endCxn id="22" idx="0"/>
          </p:cNvCxnSpPr>
          <p:nvPr/>
        </p:nvCxnSpPr>
        <p:spPr>
          <a:xfrm flipH="1">
            <a:off x="2932112" y="3290466"/>
            <a:ext cx="209318" cy="519534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8" idx="5"/>
            <a:endCxn id="21" idx="0"/>
          </p:cNvCxnSpPr>
          <p:nvPr/>
        </p:nvCxnSpPr>
        <p:spPr>
          <a:xfrm>
            <a:off x="3922712" y="3156556"/>
            <a:ext cx="1371600" cy="653445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494453" y="5181600"/>
            <a:ext cx="2209800" cy="9144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Native Heaps?</a:t>
            </a:r>
          </a:p>
        </p:txBody>
      </p:sp>
      <p:sp>
        <p:nvSpPr>
          <p:cNvPr id="32" name="Oval 31"/>
          <p:cNvSpPr/>
          <p:nvPr/>
        </p:nvSpPr>
        <p:spPr>
          <a:xfrm>
            <a:off x="2760430" y="5181600"/>
            <a:ext cx="2438400" cy="9144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Long references? </a:t>
            </a:r>
          </a:p>
        </p:txBody>
      </p:sp>
      <p:cxnSp>
        <p:nvCxnSpPr>
          <p:cNvPr id="33" name="Straight Arrow Connector 32"/>
          <p:cNvCxnSpPr>
            <a:stCxn id="21" idx="3"/>
            <a:endCxn id="32" idx="0"/>
          </p:cNvCxnSpPr>
          <p:nvPr/>
        </p:nvCxnSpPr>
        <p:spPr>
          <a:xfrm flipH="1">
            <a:off x="3979630" y="4590490"/>
            <a:ext cx="533400" cy="591111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1" idx="5"/>
            <a:endCxn id="31" idx="0"/>
          </p:cNvCxnSpPr>
          <p:nvPr/>
        </p:nvCxnSpPr>
        <p:spPr>
          <a:xfrm>
            <a:off x="6075595" y="4590490"/>
            <a:ext cx="523759" cy="591111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8199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32012" y="1160600"/>
            <a:ext cx="7924800" cy="820600"/>
          </a:xfrm>
        </p:spPr>
        <p:txBody>
          <a:bodyPr/>
          <a:lstStyle/>
          <a:p>
            <a:r>
              <a:rPr lang="en-US" dirty="0" smtClean="0"/>
              <a:t>Visual Studio Debugger</a:t>
            </a:r>
            <a:endParaRPr lang="en-US" dirty="0"/>
          </a:p>
        </p:txBody>
      </p:sp>
      <p:pic>
        <p:nvPicPr>
          <p:cNvPr id="2050" name="Picture 2" descr="http://www.hanselman.com/blog/content/binary/WindowsLiveWriter/MultithreadedDebugginginVisualStudio2008_E599/Listing23-04_app%20(Debugging)%20-%20Microsoft%20Visual%20Studio%20(Administrator)%20(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700" y="2362201"/>
            <a:ext cx="4797425" cy="3692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4934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1725</Words>
  <Application>Microsoft Office PowerPoint</Application>
  <PresentationFormat>Custom</PresentationFormat>
  <Paragraphs>334</Paragraphs>
  <Slides>45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Wingdings</vt:lpstr>
      <vt:lpstr>Wingdings 2</vt:lpstr>
      <vt:lpstr>SoftUni 16x9</vt:lpstr>
      <vt:lpstr>Debugging</vt:lpstr>
      <vt:lpstr>Table of Contents</vt:lpstr>
      <vt:lpstr>Introduction to Debugging</vt:lpstr>
      <vt:lpstr>What is Debugging?</vt:lpstr>
      <vt:lpstr>Debugging vs. Testing</vt:lpstr>
      <vt:lpstr>Importance of Debugging</vt:lpstr>
      <vt:lpstr>Debugging Philosophy</vt:lpstr>
      <vt:lpstr>Example Debugging - Decision Tree</vt:lpstr>
      <vt:lpstr>Visual Studio Debugger</vt:lpstr>
      <vt:lpstr>Visual Studio Debugger</vt:lpstr>
      <vt:lpstr>How To Debug a Process</vt:lpstr>
      <vt:lpstr>Debugging a Solution</vt:lpstr>
      <vt:lpstr>Debug Windows</vt:lpstr>
      <vt:lpstr>Debugging Toolbar</vt:lpstr>
      <vt:lpstr>Controlling Execution</vt:lpstr>
      <vt:lpstr>IntelliTrace</vt:lpstr>
      <vt:lpstr>Options and Settings</vt:lpstr>
      <vt:lpstr>Breakpoints</vt:lpstr>
      <vt:lpstr>Breakpoints</vt:lpstr>
      <vt:lpstr>Visual Studio Breakpoints</vt:lpstr>
      <vt:lpstr>Managing Breakpoints</vt:lpstr>
      <vt:lpstr>Breakpoint Filters</vt:lpstr>
      <vt:lpstr>Data Inspection</vt:lpstr>
      <vt:lpstr>Data Inspection</vt:lpstr>
      <vt:lpstr>Visual Studio Data Inspection</vt:lpstr>
      <vt:lpstr>Watch Window</vt:lpstr>
      <vt:lpstr>Autos and Locals</vt:lpstr>
      <vt:lpstr>Memory and Registers</vt:lpstr>
      <vt:lpstr>Data Tips</vt:lpstr>
      <vt:lpstr>Immediate Window</vt:lpstr>
      <vt:lpstr>Threads and Stacks</vt:lpstr>
      <vt:lpstr>Threads</vt:lpstr>
      <vt:lpstr>Threads Window</vt:lpstr>
      <vt:lpstr>Call Stacks</vt:lpstr>
      <vt:lpstr>Finding a Defect</vt:lpstr>
      <vt:lpstr>Finding a Defect</vt:lpstr>
      <vt:lpstr>Tips for Finding Defects</vt:lpstr>
      <vt:lpstr>Tips for Finding Defects (2)</vt:lpstr>
      <vt:lpstr>Fixing a Defect</vt:lpstr>
      <vt:lpstr>Psychological Considerations</vt:lpstr>
      <vt:lpstr>Debugging Techniques</vt:lpstr>
      <vt:lpstr>Summary</vt:lpstr>
      <vt:lpstr>Debugging</vt:lpstr>
      <vt:lpstr>License</vt:lpstr>
      <vt:lpstr>Free Trainings @ Software University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Debugging </dc:title>
  <dc:subject>C# Basics Course</dc:subject>
  <dc:creator/>
  <cp:keywords>debug, debugging, quality code,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2015-07-27T13:17:18Z</dcterms:modified>
  <cp:category>programming, quality code, software engineering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